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5119" r:id="rId1"/>
  </p:sldMasterIdLst>
  <p:notesMasterIdLst>
    <p:notesMasterId r:id="rId23"/>
  </p:notesMasterIdLst>
  <p:sldIdLst>
    <p:sldId id="256" r:id="rId2"/>
    <p:sldId id="266" r:id="rId3"/>
    <p:sldId id="257" r:id="rId4"/>
    <p:sldId id="262" r:id="rId5"/>
    <p:sldId id="282" r:id="rId6"/>
    <p:sldId id="263" r:id="rId7"/>
    <p:sldId id="267" r:id="rId8"/>
    <p:sldId id="269" r:id="rId9"/>
    <p:sldId id="268" r:id="rId10"/>
    <p:sldId id="275" r:id="rId11"/>
    <p:sldId id="265" r:id="rId12"/>
    <p:sldId id="270" r:id="rId13"/>
    <p:sldId id="281" r:id="rId14"/>
    <p:sldId id="271" r:id="rId15"/>
    <p:sldId id="280" r:id="rId16"/>
    <p:sldId id="272" r:id="rId17"/>
    <p:sldId id="279" r:id="rId18"/>
    <p:sldId id="276" r:id="rId19"/>
    <p:sldId id="278" r:id="rId20"/>
    <p:sldId id="274" r:id="rId21"/>
    <p:sldId id="260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4B619484-3044-4EB8-9C5C-C8E40771B3EA}">
          <p14:sldIdLst>
            <p14:sldId id="256"/>
            <p14:sldId id="266"/>
            <p14:sldId id="257"/>
            <p14:sldId id="262"/>
            <p14:sldId id="282"/>
            <p14:sldId id="263"/>
            <p14:sldId id="267"/>
            <p14:sldId id="269"/>
            <p14:sldId id="268"/>
            <p14:sldId id="275"/>
            <p14:sldId id="265"/>
            <p14:sldId id="270"/>
          </p14:sldIdLst>
        </p14:section>
        <p14:section name="Раздел оглавления" id="{B22102E5-7439-456E-A63A-5440F1017F00}">
          <p14:sldIdLst>
            <p14:sldId id="281"/>
          </p14:sldIdLst>
        </p14:section>
        <p14:section name="Раздел 1" id="{EFAEF9AF-DBDA-42C9-B52A-A8D7591115D1}">
          <p14:sldIdLst>
            <p14:sldId id="271"/>
          </p14:sldIdLst>
        </p14:section>
        <p14:section name="Раздел 2" id="{4424B711-3159-4FEC-9DA1-A07201F3FC01}">
          <p14:sldIdLst>
            <p14:sldId id="280"/>
            <p14:sldId id="272"/>
          </p14:sldIdLst>
        </p14:section>
        <p14:section name="Раздел оглавления" id="{6B35765A-EA21-4045-B5F5-F6D3033EC895}">
          <p14:sldIdLst>
            <p14:sldId id="279"/>
          </p14:sldIdLst>
        </p14:section>
        <p14:section name="Раздел 2" id="{CE165F83-0844-4EAE-A5FD-C06D50383675}">
          <p14:sldIdLst>
            <p14:sldId id="276"/>
          </p14:sldIdLst>
        </p14:section>
        <p14:section name="Раздел 4" id="{D5FD00CE-69DC-4FAD-8BA3-CEC1761AE1E5}">
          <p14:sldIdLst>
            <p14:sldId id="278"/>
            <p14:sldId id="274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71AB"/>
    <a:srgbClr val="06408A"/>
    <a:srgbClr val="F9F9F9"/>
    <a:srgbClr val="D6C39E"/>
    <a:srgbClr val="9E8141"/>
    <a:srgbClr val="4A77FF"/>
    <a:srgbClr val="9FB7FF"/>
    <a:srgbClr val="7396FF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416" autoAdjust="0"/>
  </p:normalViewPr>
  <p:slideViewPr>
    <p:cSldViewPr snapToGrid="0">
      <p:cViewPr varScale="1">
        <p:scale>
          <a:sx n="116" d="100"/>
          <a:sy n="116" d="100"/>
        </p:scale>
        <p:origin x="3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FD210F-284D-43E1-9C58-FBEF6973DE1F}" type="datetimeFigureOut">
              <a:rPr lang="ru-RU" smtClean="0"/>
              <a:t>15.06.2022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F2658-2ABC-4236-A120-B6AD8FC409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7219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2658-2ABC-4236-A120-B6AD8FC409D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2674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2658-2ABC-4236-A120-B6AD8FC409D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0346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2658-2ABC-4236-A120-B6AD8FC409D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1834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2658-2ABC-4236-A120-B6AD8FC409D8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1405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2658-2ABC-4236-A120-B6AD8FC409D8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1880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54D756-3A80-4679-806F-A4272627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6D66644-9D35-493E-B48C-DFFA0CE5A1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C4CE0F-9158-4260-A55C-C6394DCF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0617D-BF01-4637-9FDC-B240E05AD49F}" type="datetime1">
              <a:rPr lang="ru-RU" smtClean="0"/>
              <a:t>15.06.2022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3B92EB-005E-4771-8E3E-9B8CE6EA5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081B98-9E0F-4582-9DF6-5CDEDAD03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971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C9045A-4F56-4D47-B192-B5E082D51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188A57B-2E35-4E32-A64D-6DA78EEDF8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A0DD5C-15BC-49C8-975C-E92CF5D43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8C3E-2E9A-42D1-B29A-CBF2D195CF1E}" type="datetime1">
              <a:rPr lang="ru-RU" smtClean="0"/>
              <a:t>15.06.2022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9EF0CB-F5DD-4996-BEB9-354CC64A4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988C47-B03E-4761-BD2E-60D6AA26D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202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318CCAE-9785-46B1-AC39-EEE2D38715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07BAD9F-43FC-4D72-BC1C-BDD0B42CB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8FAEE0-2D21-4466-B68C-5EDC64DB9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EE0DB-5E34-45F0-A8C1-BD601031D73F}" type="datetime1">
              <a:rPr lang="ru-RU" smtClean="0"/>
              <a:t>15.06.2022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EF8EAC-EC83-4C1D-B7A5-7C8BDBB08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9A4653-FD0A-4D45-956C-1CEF76A5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8112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2D0FDB-D77D-4052-AD4B-A86CA5D39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724C03-C140-4637-9310-C4E10AAA2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EF4B96-2AEB-4458-8772-F824145E6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B43B0-A53B-490B-9787-305E8BF0BF47}" type="datetime1">
              <a:rPr lang="ru-RU" smtClean="0"/>
              <a:t>15.06.2022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74B002-B41C-43C0-8CC5-B198EEF2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E8A5B0-D137-4AC5-8FBB-B2626AF10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0117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461CDB-8F78-4425-B6C6-AFE4D76F8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A7EB7B-BA0E-4276-822E-E323A55DCF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C4E4F3-5A9B-4A23-8973-CAF91B96B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446F-B061-4A7A-B83A-75D190C8F84B}" type="datetime1">
              <a:rPr lang="ru-RU" smtClean="0"/>
              <a:t>15.06.2022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90F73E-BE77-4067-9681-F1862888A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A17A1D-7651-4D83-BF24-94AC1D07B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405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486EC0-76AB-45CC-9CB3-6CB9F7527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2B8FAB-6BB8-4824-B9CB-F696FA198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B0FF0A1-7F11-40CD-979D-B79E48EC4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7CECE9A-837A-4C0D-849C-FDF6714C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32BCE-983F-45BA-B660-7464D840E062}" type="datetime1">
              <a:rPr lang="ru-RU" smtClean="0"/>
              <a:t>15.06.2022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86DD14C-8F5F-422B-8A94-FE6395190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7B1C94-150C-4655-A012-D59005566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52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476FC9-D7A7-4446-BF94-2B2D391E9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B629EA-B3A8-4858-85A7-70F20649A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00F4CDA-908C-4876-8176-6F098AC77A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3552238-D963-41CE-8728-9BBC1E3F19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7F8086D-5922-47CC-8BE8-4B0A07BB47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2B78B4A-8502-4B01-A556-9FDAAEF71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E765D-F448-4845-8D38-613D835E8C5E}" type="datetime1">
              <a:rPr lang="ru-RU" smtClean="0"/>
              <a:t>15.06.2022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4C66647-A46F-4F2C-AEB1-44B516012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2368BBA-606A-4485-A35D-E0B75DB33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781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0857C2-07E5-4842-B0E1-8E896B3A3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1A39771-3D26-4AEA-A1A6-4027CF0E1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DEC3C-4CEF-455B-9738-24EE028B7722}" type="datetime1">
              <a:rPr lang="ru-RU" smtClean="0"/>
              <a:t>15.06.2022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E9AC57C-B640-447A-853C-AD5C6FD8B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6A13BF9-AED8-4AFE-B9C5-9FB8D05F1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151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D466A01-4677-4E17-B4EF-80A6AE2AD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A95B9-6684-44F8-ACCF-988AD0507CC1}" type="datetime1">
              <a:rPr lang="ru-RU" smtClean="0"/>
              <a:t>15.06.2022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DE2798C-EB22-4B01-BA89-948F58ABF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AC78BAA-4951-4B19-B3B2-3E79375E5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1537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EECF2E-F698-43C9-9C35-79E086C9B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1E2DA7-44AB-49F8-BD49-C4E3CCB83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75F48C8-7922-4CF0-BBE7-31E812AE89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654A1A1-3ED1-4CB7-98AA-7E8B8E718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BF134-F601-449E-BD72-7A83F05F38B3}" type="datetime1">
              <a:rPr lang="ru-RU" smtClean="0"/>
              <a:t>15.06.2022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18FE404-7066-4F8F-A766-69388C825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2A20CE-67CA-4A55-91B4-1B3D8E17C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2462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90FE14-DF09-4C4D-91E3-74E5203CD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E1FCFD-FD82-46BE-B447-935C974EE5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5CE8B2F-C0B6-492B-BA6D-DD868A6242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00083D7-C100-4D96-993E-953881144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C4B4C-4C4A-4EE5-AE49-A6118DD96505}" type="datetime1">
              <a:rPr lang="ru-RU" smtClean="0"/>
              <a:t>15.06.2022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AF6290-9977-45EC-998F-5BD148922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2444C-7090-4096-997C-4BD47CFD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32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1B2521-6905-4899-98A4-2252760A3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5D99DC-80BB-459B-87BB-F30FF976A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072200-DFE0-4AEE-B6CF-415BD6F81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B5DEA-4AFE-4418-9D78-F4CBA1908CEC}" type="datetime1">
              <a:rPr lang="ru-RU" smtClean="0"/>
              <a:t>15.06.2022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54E2FE-67DE-4571-B65A-358288CE62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060DA3-5885-4DD1-B1BB-249440527F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BE1975-2ADB-4980-B62B-468780706D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976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20" r:id="rId1"/>
    <p:sldLayoutId id="2147485121" r:id="rId2"/>
    <p:sldLayoutId id="2147485122" r:id="rId3"/>
    <p:sldLayoutId id="2147485123" r:id="rId4"/>
    <p:sldLayoutId id="2147485124" r:id="rId5"/>
    <p:sldLayoutId id="2147485125" r:id="rId6"/>
    <p:sldLayoutId id="2147485126" r:id="rId7"/>
    <p:sldLayoutId id="2147485127" r:id="rId8"/>
    <p:sldLayoutId id="2147485128" r:id="rId9"/>
    <p:sldLayoutId id="2147485129" r:id="rId10"/>
    <p:sldLayoutId id="214748513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5.xml"/><Relationship Id="rId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9.xml"/><Relationship Id="rId4" Type="http://schemas.openxmlformats.org/officeDocument/2006/relationships/slide" Target="slide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D2EC87-1BBA-46F5-A001-339D5695E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93" y="1493069"/>
            <a:ext cx="10079979" cy="2189704"/>
          </a:xfrm>
        </p:spPr>
        <p:txBody>
          <a:bodyPr>
            <a:normAutofit fontScale="90000"/>
          </a:bodyPr>
          <a:lstStyle/>
          <a:p>
            <a:b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3600" b="1" dirty="0">
                <a:latin typeface="Century Gothic" panose="020B0502020202020204" pitchFamily="34" charset="0"/>
                <a:cs typeface="Times New Roman" panose="02020603050405020304" pitchFamily="18" charset="0"/>
              </a:rPr>
            </a:br>
            <a:r>
              <a:rPr lang="ru-RU" sz="2700" dirty="0">
                <a:latin typeface="Century Gothic" panose="020B0502020202020204" pitchFamily="34" charset="0"/>
                <a:cs typeface="Times New Roman" panose="02020603050405020304" pitchFamily="18" charset="0"/>
              </a:rPr>
              <a:t>Выпускная квалификационная работа на тему:</a:t>
            </a:r>
            <a:br>
              <a:rPr lang="ru-RU" sz="3600" dirty="0">
                <a:latin typeface="Century Gothic" panose="020B0502020202020204" pitchFamily="34" charset="0"/>
                <a:cs typeface="Times New Roman" panose="02020603050405020304" pitchFamily="18" charset="0"/>
              </a:rPr>
            </a:br>
            <a:br>
              <a:rPr lang="ru-RU" sz="3600" dirty="0">
                <a:latin typeface="Century Gothic" panose="020B0502020202020204" pitchFamily="34" charset="0"/>
                <a:cs typeface="Times New Roman" panose="02020603050405020304" pitchFamily="18" charset="0"/>
              </a:rPr>
            </a:br>
            <a:r>
              <a:rPr lang="ru-RU" sz="36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«Восстановление изображения с помощью нейронных сетей»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C5B3DC6-72BE-4791-AB3C-797A91072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9141" y="3993868"/>
            <a:ext cx="9614684" cy="2601140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Выполнила: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ru-RU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студент 47 гр. Борисов Никита Евгеньевич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ru-RU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Научный руководитель: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ru-RU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к.ф.-м.н., доцент Трунов Кирилл Владимирович 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ru-RU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Уфа, 2022 г.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876B5AF8-3EF4-4190-ABE8-0092E0E81D92}"/>
              </a:ext>
            </a:extLst>
          </p:cNvPr>
          <p:cNvSpPr txBox="1">
            <a:spLocks/>
          </p:cNvSpPr>
          <p:nvPr/>
        </p:nvSpPr>
        <p:spPr>
          <a:xfrm>
            <a:off x="1056010" y="1181974"/>
            <a:ext cx="10079979" cy="4193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Кафедра программирования и экономической информатики</a:t>
            </a:r>
          </a:p>
          <a:p>
            <a:endParaRPr lang="ru-RU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endParaRPr lang="ru-RU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995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6DF81A2-7627-43C9-BE01-798FB00FD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200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7109E85-9EF2-4678-A5CA-E7FB77D67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988" y="1140188"/>
            <a:ext cx="10465526" cy="1219835"/>
          </a:xfrm>
        </p:spPr>
        <p:txBody>
          <a:bodyPr>
            <a:normAutofit/>
          </a:bodyPr>
          <a:lstStyle/>
          <a:p>
            <a:pPr algn="ctr"/>
            <a:r>
              <a:rPr lang="ru-RU" sz="3200" b="1" dirty="0">
                <a:latin typeface="Century Gothic" panose="020B0502020202020204" pitchFamily="34" charset="0"/>
              </a:rPr>
              <a:t>Результат работы </a:t>
            </a:r>
            <a:r>
              <a:rPr lang="en-US" sz="3200" b="1" dirty="0">
                <a:latin typeface="Century Gothic" panose="020B0502020202020204" pitchFamily="34" charset="0"/>
              </a:rPr>
              <a:t>VGG19</a:t>
            </a:r>
            <a:br>
              <a:rPr lang="ru-RU" sz="3200" b="1" dirty="0">
                <a:latin typeface="Century Gothic" panose="020B0502020202020204" pitchFamily="34" charset="0"/>
              </a:rPr>
            </a:br>
            <a:endParaRPr lang="ru-RU" sz="3200" b="1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7B7B648-2BCA-4AEA-BB24-00D3A08846F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15915" y="1750105"/>
            <a:ext cx="9560170" cy="363347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1EB4A0-10A3-486E-A26B-5FABD2861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06" y="5370071"/>
            <a:ext cx="7608157" cy="99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26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A0B87A68-06C3-4756-B4B7-6BEAD96C9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3027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Заголовок 1">
            <a:extLst>
              <a:ext uri="{FF2B5EF4-FFF2-40B4-BE49-F238E27FC236}">
                <a16:creationId xmlns:a16="http://schemas.microsoft.com/office/drawing/2014/main" id="{A1BCC668-593B-4A28-976E-79EA66E7C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063" y="1051561"/>
            <a:ext cx="9994708" cy="559082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Построение нейронной сети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96B671-49E8-436F-A1E6-4BDF00683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24" y="1610643"/>
            <a:ext cx="5718032" cy="43853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CD08C2-8E26-4025-8287-2DED8FCC7326}"/>
              </a:ext>
            </a:extLst>
          </p:cNvPr>
          <p:cNvSpPr txBox="1"/>
          <p:nvPr/>
        </p:nvSpPr>
        <p:spPr>
          <a:xfrm>
            <a:off x="1797624" y="5995988"/>
            <a:ext cx="34676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Century Gothic" panose="020B0502020202020204" pitchFamily="34" charset="0"/>
              </a:rPr>
              <a:t>Особенность </a:t>
            </a:r>
            <a:r>
              <a:rPr lang="en-US" sz="2400" dirty="0">
                <a:latin typeface="Century Gothic" panose="020B0502020202020204" pitchFamily="34" charset="0"/>
              </a:rPr>
              <a:t>VGG19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E2C7AE1-0B46-445F-9F98-C8F44BB0792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355" y="1608464"/>
            <a:ext cx="5554720" cy="438534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DD479E-259C-4A4A-92DC-54836DF1DD48}"/>
              </a:ext>
            </a:extLst>
          </p:cNvPr>
          <p:cNvSpPr txBox="1"/>
          <p:nvPr/>
        </p:nvSpPr>
        <p:spPr>
          <a:xfrm>
            <a:off x="7218839" y="5994537"/>
            <a:ext cx="33457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Century Gothic" panose="020B0502020202020204" pitchFamily="34" charset="0"/>
              </a:rPr>
              <a:t>Архитектура </a:t>
            </a:r>
            <a:r>
              <a:rPr lang="en-US" sz="2400" dirty="0">
                <a:latin typeface="Century Gothic" panose="020B0502020202020204" pitchFamily="34" charset="0"/>
              </a:rPr>
              <a:t>ResNet</a:t>
            </a:r>
            <a:r>
              <a:rPr lang="ru-RU" sz="2400" dirty="0">
                <a:latin typeface="Century Gothic" panose="020B0502020202020204" pitchFamily="34" charset="0"/>
              </a:rPr>
              <a:t> </a:t>
            </a:r>
          </a:p>
          <a:p>
            <a:r>
              <a:rPr lang="ru-RU" sz="2400" dirty="0">
                <a:latin typeface="Century Gothic" panose="020B0502020202020204" pitchFamily="34" charset="0"/>
              </a:rPr>
              <a:t>с обходным путём</a:t>
            </a:r>
          </a:p>
        </p:txBody>
      </p:sp>
    </p:spTree>
    <p:extLst>
      <p:ext uri="{BB962C8B-B14F-4D97-AF65-F5344CB8AC3E}">
        <p14:creationId xmlns:p14="http://schemas.microsoft.com/office/powerpoint/2010/main" val="2563141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6827994-7BDE-4411-BB34-C62133497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9706" y="6324158"/>
            <a:ext cx="2897623" cy="432692"/>
          </a:xfrm>
        </p:spPr>
        <p:txBody>
          <a:bodyPr/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1B59ABC-ED15-472B-B74F-1465DBE88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063" y="1051561"/>
            <a:ext cx="9994708" cy="55908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32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Архитектура разрабатываемой нейронной сети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2285387-E5FF-4CCA-8E1B-5E56912EFCE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8" y="1610643"/>
            <a:ext cx="6019792" cy="51462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FDC1EB6-D0CF-4B1B-BA24-006B3CBAB4C6}"/>
              </a:ext>
            </a:extLst>
          </p:cNvPr>
          <p:cNvSpPr/>
          <p:nvPr/>
        </p:nvSpPr>
        <p:spPr>
          <a:xfrm>
            <a:off x="2216944" y="2043113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49CC6E32-7741-4763-B427-ABAE815837DA}"/>
              </a:ext>
            </a:extLst>
          </p:cNvPr>
          <p:cNvSpPr/>
          <p:nvPr/>
        </p:nvSpPr>
        <p:spPr>
          <a:xfrm>
            <a:off x="2216944" y="2446378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91086F7-683E-46BB-9E61-AB2A621A6039}"/>
              </a:ext>
            </a:extLst>
          </p:cNvPr>
          <p:cNvSpPr/>
          <p:nvPr/>
        </p:nvSpPr>
        <p:spPr>
          <a:xfrm>
            <a:off x="2216944" y="2843485"/>
            <a:ext cx="1597819" cy="23513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BC52191-C371-4835-911B-DF9D890BD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3739" y="1748083"/>
            <a:ext cx="4990117" cy="722450"/>
          </a:xfrm>
          <a:prstGeom prst="rect">
            <a:avLst/>
          </a:prstGeom>
        </p:spPr>
      </p:pic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303D874B-C04F-45B2-9EB4-895A4B6BEBA1}"/>
              </a:ext>
            </a:extLst>
          </p:cNvPr>
          <p:cNvCxnSpPr>
            <a:stCxn id="2" idx="3"/>
            <a:endCxn id="6" idx="1"/>
          </p:cNvCxnSpPr>
          <p:nvPr/>
        </p:nvCxnSpPr>
        <p:spPr>
          <a:xfrm flipV="1">
            <a:off x="3814763" y="2109308"/>
            <a:ext cx="2998976" cy="4215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A47279BC-9015-42B5-8919-522D3213AB16}"/>
              </a:ext>
            </a:extLst>
          </p:cNvPr>
          <p:cNvCxnSpPr>
            <a:cxnSpLocks/>
            <a:stCxn id="14" idx="3"/>
            <a:endCxn id="6" idx="1"/>
          </p:cNvCxnSpPr>
          <p:nvPr/>
        </p:nvCxnSpPr>
        <p:spPr>
          <a:xfrm flipV="1">
            <a:off x="3814763" y="2109308"/>
            <a:ext cx="2998976" cy="4454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23D64963-EFCF-4889-A071-65C66B24F0D6}"/>
              </a:ext>
            </a:extLst>
          </p:cNvPr>
          <p:cNvCxnSpPr>
            <a:cxnSpLocks/>
            <a:stCxn id="15" idx="3"/>
            <a:endCxn id="6" idx="1"/>
          </p:cNvCxnSpPr>
          <p:nvPr/>
        </p:nvCxnSpPr>
        <p:spPr>
          <a:xfrm flipV="1">
            <a:off x="3814763" y="2109308"/>
            <a:ext cx="2998976" cy="8517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1246A21-078D-4DAE-B84D-4948B9A96E03}"/>
              </a:ext>
            </a:extLst>
          </p:cNvPr>
          <p:cNvSpPr txBox="1"/>
          <p:nvPr/>
        </p:nvSpPr>
        <p:spPr>
          <a:xfrm>
            <a:off x="7292340" y="2493419"/>
            <a:ext cx="4169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Century Gothic" panose="020B0502020202020204" pitchFamily="34" charset="0"/>
              </a:rPr>
              <a:t>Свёрточный слой </a:t>
            </a:r>
            <a:r>
              <a:rPr lang="en-US" sz="2400" dirty="0">
                <a:latin typeface="Century Gothic" panose="020B0502020202020204" pitchFamily="34" charset="0"/>
              </a:rPr>
              <a:t>Conv2D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A395F8F9-CB2F-47A5-8F04-5B41913975EF}"/>
              </a:ext>
            </a:extLst>
          </p:cNvPr>
          <p:cNvSpPr/>
          <p:nvPr/>
        </p:nvSpPr>
        <p:spPr>
          <a:xfrm>
            <a:off x="526494" y="2043113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5E5458CF-D916-48C9-8E87-5228F008E597}"/>
              </a:ext>
            </a:extLst>
          </p:cNvPr>
          <p:cNvSpPr/>
          <p:nvPr/>
        </p:nvSpPr>
        <p:spPr>
          <a:xfrm>
            <a:off x="526494" y="2446378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59FBF9A4-3FC9-4DBA-8BB0-CF964D2D9C93}"/>
              </a:ext>
            </a:extLst>
          </p:cNvPr>
          <p:cNvSpPr/>
          <p:nvPr/>
        </p:nvSpPr>
        <p:spPr>
          <a:xfrm>
            <a:off x="526494" y="2858667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2F2AB115-FE68-40FE-924F-952207E912A8}"/>
              </a:ext>
            </a:extLst>
          </p:cNvPr>
          <p:cNvSpPr/>
          <p:nvPr/>
        </p:nvSpPr>
        <p:spPr>
          <a:xfrm>
            <a:off x="2216943" y="3671087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4567B93E-BDD3-4C8A-8A39-4C8D47EFCBC8}"/>
              </a:ext>
            </a:extLst>
          </p:cNvPr>
          <p:cNvSpPr/>
          <p:nvPr/>
        </p:nvSpPr>
        <p:spPr>
          <a:xfrm>
            <a:off x="526493" y="3664655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AAC2E28B-A8AC-4C8B-9216-4C652BD8C62E}"/>
              </a:ext>
            </a:extLst>
          </p:cNvPr>
          <p:cNvSpPr/>
          <p:nvPr/>
        </p:nvSpPr>
        <p:spPr>
          <a:xfrm>
            <a:off x="526493" y="4067920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241C942-83DE-4A5C-A567-AB38F109E653}"/>
              </a:ext>
            </a:extLst>
          </p:cNvPr>
          <p:cNvSpPr/>
          <p:nvPr/>
        </p:nvSpPr>
        <p:spPr>
          <a:xfrm>
            <a:off x="2216942" y="4075399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9A24DE35-04D6-452B-B836-932E6A94373D}"/>
              </a:ext>
            </a:extLst>
          </p:cNvPr>
          <p:cNvSpPr/>
          <p:nvPr/>
        </p:nvSpPr>
        <p:spPr>
          <a:xfrm>
            <a:off x="3930956" y="4075398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86C579FE-CDA2-4FF7-86B8-77265190700F}"/>
              </a:ext>
            </a:extLst>
          </p:cNvPr>
          <p:cNvSpPr/>
          <p:nvPr/>
        </p:nvSpPr>
        <p:spPr>
          <a:xfrm>
            <a:off x="1505256" y="4478664"/>
            <a:ext cx="15978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1EB2876B-FA92-4053-A62D-E02951EA3C76}"/>
              </a:ext>
            </a:extLst>
          </p:cNvPr>
          <p:cNvSpPr/>
          <p:nvPr/>
        </p:nvSpPr>
        <p:spPr>
          <a:xfrm>
            <a:off x="4877106" y="4478663"/>
            <a:ext cx="16221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3E4967DD-B645-406E-B071-DB63B39342A5}"/>
              </a:ext>
            </a:extLst>
          </p:cNvPr>
          <p:cNvSpPr/>
          <p:nvPr/>
        </p:nvSpPr>
        <p:spPr>
          <a:xfrm>
            <a:off x="3643619" y="5300311"/>
            <a:ext cx="16221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EE6462A7-669F-4446-8857-81195D2541E4}"/>
              </a:ext>
            </a:extLst>
          </p:cNvPr>
          <p:cNvSpPr/>
          <p:nvPr/>
        </p:nvSpPr>
        <p:spPr>
          <a:xfrm>
            <a:off x="4272269" y="6104621"/>
            <a:ext cx="16221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A69E8B16-D304-4A07-B756-E964DC50EC7A}"/>
              </a:ext>
            </a:extLst>
          </p:cNvPr>
          <p:cNvSpPr/>
          <p:nvPr/>
        </p:nvSpPr>
        <p:spPr>
          <a:xfrm>
            <a:off x="4272268" y="6513785"/>
            <a:ext cx="1622119" cy="21669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90E44FB3-C212-48C3-A9CC-E65BD3EC32C6}"/>
              </a:ext>
            </a:extLst>
          </p:cNvPr>
          <p:cNvSpPr/>
          <p:nvPr/>
        </p:nvSpPr>
        <p:spPr>
          <a:xfrm>
            <a:off x="1676400" y="3257550"/>
            <a:ext cx="2676525" cy="21948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1B6DDF3C-0180-4C22-B4F3-E9EEC6373CED}"/>
              </a:ext>
            </a:extLst>
          </p:cNvPr>
          <p:cNvSpPr/>
          <p:nvPr/>
        </p:nvSpPr>
        <p:spPr>
          <a:xfrm>
            <a:off x="2852250" y="4888354"/>
            <a:ext cx="2676525" cy="21948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19439A44-E15D-410A-A730-D6B39F417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8207" y="3093588"/>
            <a:ext cx="5487149" cy="472694"/>
          </a:xfrm>
          <a:prstGeom prst="rect">
            <a:avLst/>
          </a:prstGeom>
        </p:spPr>
      </p:pic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3D2D35C1-3F28-4DE5-9C2C-21CA7C3555AD}"/>
              </a:ext>
            </a:extLst>
          </p:cNvPr>
          <p:cNvSpPr/>
          <p:nvPr/>
        </p:nvSpPr>
        <p:spPr>
          <a:xfrm>
            <a:off x="3745064" y="5689314"/>
            <a:ext cx="2676525" cy="21948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7" name="Прямая со стрелкой 46">
            <a:extLst>
              <a:ext uri="{FF2B5EF4-FFF2-40B4-BE49-F238E27FC236}">
                <a16:creationId xmlns:a16="http://schemas.microsoft.com/office/drawing/2014/main" id="{670A8BC0-BAAB-4C92-AC79-C180AD7CB15A}"/>
              </a:ext>
            </a:extLst>
          </p:cNvPr>
          <p:cNvCxnSpPr>
            <a:stCxn id="41" idx="3"/>
            <a:endCxn id="44" idx="1"/>
          </p:cNvCxnSpPr>
          <p:nvPr/>
        </p:nvCxnSpPr>
        <p:spPr>
          <a:xfrm flipV="1">
            <a:off x="4352925" y="3329935"/>
            <a:ext cx="2255282" cy="3735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EBCCB144-3164-4506-A549-00E02087663A}"/>
              </a:ext>
            </a:extLst>
          </p:cNvPr>
          <p:cNvSpPr txBox="1"/>
          <p:nvPr/>
        </p:nvSpPr>
        <p:spPr>
          <a:xfrm>
            <a:off x="6546285" y="3687986"/>
            <a:ext cx="5707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Century Gothic" panose="020B0502020202020204" pitchFamily="34" charset="0"/>
              </a:rPr>
              <a:t>Суммарный слой с функцией </a:t>
            </a:r>
            <a:r>
              <a:rPr lang="en-US" sz="2400" dirty="0">
                <a:latin typeface="Century Gothic" panose="020B0502020202020204" pitchFamily="34" charset="0"/>
              </a:rPr>
              <a:t>Add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844B8BFB-D4CD-45EA-8507-D1A62DD2A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8490" y="4213164"/>
            <a:ext cx="5549071" cy="10478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8320CB9-3459-4BAA-98E8-CF6F25385C1D}"/>
              </a:ext>
            </a:extLst>
          </p:cNvPr>
          <p:cNvSpPr txBox="1"/>
          <p:nvPr/>
        </p:nvSpPr>
        <p:spPr>
          <a:xfrm>
            <a:off x="7058809" y="5300311"/>
            <a:ext cx="42146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latin typeface="Century Gothic" panose="020B0502020202020204" pitchFamily="34" charset="0"/>
              </a:rPr>
              <a:t>Точность нейронной сети </a:t>
            </a:r>
          </a:p>
          <a:p>
            <a:pPr algn="ctr"/>
            <a:r>
              <a:rPr lang="ru-RU" sz="2400" dirty="0">
                <a:latin typeface="Century Gothic" panose="020B0502020202020204" pitchFamily="34" charset="0"/>
              </a:rPr>
              <a:t>в конце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3293006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63E4C7-7EAA-4D89-A26A-D887977C6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13</a:t>
            </a:fld>
            <a:endParaRPr lang="ru-RU"/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6" name="Интерактивное оглавление 5">
                <a:extLst>
                  <a:ext uri="{FF2B5EF4-FFF2-40B4-BE49-F238E27FC236}">
                    <a16:creationId xmlns:a16="http://schemas.microsoft.com/office/drawing/2014/main" id="{348B8565-623D-4D10-962B-33784078EA4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1614036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EFAEF9AF-DBDA-42C9-B52A-A8D7591115D1}">
                    <psuz:zmPr id="{237A0D9D-D4D9-495C-8147-F5A4964B9F93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37054" y="844788"/>
                          <a:ext cx="4732020" cy="266176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4424B711-3159-4FEC-9DA1-A07201F3FC01}">
                    <psuz:zmPr id="{634338FB-CB8C-4D6C-B9FA-17062DA5ADB5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46525" y="844788"/>
                          <a:ext cx="4732020" cy="266176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6" name="Интерактивное оглавление 5">
                <a:extLst>
                  <a:ext uri="{FF2B5EF4-FFF2-40B4-BE49-F238E27FC236}">
                    <a16:creationId xmlns:a16="http://schemas.microsoft.com/office/drawing/2014/main" id="{348B8565-623D-4D10-962B-33784078EA47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825625"/>
                <a:ext cx="10515600" cy="4351338"/>
                <a:chOff x="838200" y="1825625"/>
                <a:chExt cx="10515600" cy="4351338"/>
              </a:xfrm>
            </p:grpSpPr>
            <p:pic>
              <p:nvPicPr>
                <p:cNvPr id="2" name="Рисунок 2">
                  <a:hlinkClick r:id="rId4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275254" y="2670413"/>
                  <a:ext cx="4732020" cy="2661761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3" name="Рисунок 3">
                  <a:hlinkClick r:id="rId5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84725" y="2670413"/>
                  <a:ext cx="4732020" cy="2661761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0936BDCF-2AE5-465D-98D5-4BF589D42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318" y="1018880"/>
            <a:ext cx="10052014" cy="51148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работы нейросети </a:t>
            </a:r>
            <a:endParaRPr lang="ru-RU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267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CC501F-4F0D-4D07-BDAC-7FFF8952F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200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63FD132-1C3D-4E02-9619-3177BD28E18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0747" y="1139837"/>
            <a:ext cx="11677653" cy="521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30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6DF81A2-7627-43C9-BE01-798FB00FD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200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7021704-E176-4862-88D0-38C8F079B03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396" y="1149973"/>
            <a:ext cx="11811003" cy="520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03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0803B6-791E-4884-AD9C-599CBC4CC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993" y="1145040"/>
            <a:ext cx="10052014" cy="51148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40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Улучшение нейронной сети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CC501F-4F0D-4D07-BDAC-7FFF8952F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200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B3DE14-EC6B-4F60-8C21-D8F99E4C31E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600" y="1637346"/>
            <a:ext cx="5611495" cy="4901565"/>
          </a:xfrm>
          <a:prstGeom prst="rect">
            <a:avLst/>
          </a:prstGeom>
          <a:noFill/>
          <a:ln w="28575"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67B604D-DEC3-47D1-82AF-E2F6F5F84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6907" y="2209751"/>
            <a:ext cx="5410955" cy="70494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75E7F5C-ECB0-4487-B603-8A5451B35DEB}"/>
              </a:ext>
            </a:extLst>
          </p:cNvPr>
          <p:cNvSpPr/>
          <p:nvPr/>
        </p:nvSpPr>
        <p:spPr>
          <a:xfrm>
            <a:off x="565150" y="2470150"/>
            <a:ext cx="2044700" cy="165100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7815E0F-D202-4568-A721-4192ACF39646}"/>
              </a:ext>
            </a:extLst>
          </p:cNvPr>
          <p:cNvSpPr/>
          <p:nvPr/>
        </p:nvSpPr>
        <p:spPr>
          <a:xfrm>
            <a:off x="565150" y="3290128"/>
            <a:ext cx="2241550" cy="165100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55980C9-561D-4E0B-AE26-5A119F6D03D4}"/>
              </a:ext>
            </a:extLst>
          </p:cNvPr>
          <p:cNvSpPr/>
          <p:nvPr/>
        </p:nvSpPr>
        <p:spPr>
          <a:xfrm>
            <a:off x="565150" y="2880139"/>
            <a:ext cx="2044700" cy="165100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21A0E79-F0B1-41AD-8CDB-F5A3C38D8357}"/>
              </a:ext>
            </a:extLst>
          </p:cNvPr>
          <p:cNvSpPr/>
          <p:nvPr/>
        </p:nvSpPr>
        <p:spPr>
          <a:xfrm>
            <a:off x="565150" y="3850066"/>
            <a:ext cx="2044700" cy="165100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AFE9A7E-B156-44EB-A1F0-5C73235B35CA}"/>
              </a:ext>
            </a:extLst>
          </p:cNvPr>
          <p:cNvSpPr/>
          <p:nvPr/>
        </p:nvSpPr>
        <p:spPr>
          <a:xfrm>
            <a:off x="565150" y="4142011"/>
            <a:ext cx="2044700" cy="165100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D3A1A31-0EDF-4E82-9678-3C64ECF45277}"/>
              </a:ext>
            </a:extLst>
          </p:cNvPr>
          <p:cNvSpPr/>
          <p:nvPr/>
        </p:nvSpPr>
        <p:spPr>
          <a:xfrm>
            <a:off x="565150" y="4565649"/>
            <a:ext cx="2241550" cy="132557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31FC71A9-8099-4840-BEBF-971B60AA7C20}"/>
              </a:ext>
            </a:extLst>
          </p:cNvPr>
          <p:cNvSpPr/>
          <p:nvPr/>
        </p:nvSpPr>
        <p:spPr>
          <a:xfrm>
            <a:off x="565150" y="4833939"/>
            <a:ext cx="2261394" cy="154624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AF28189B-2133-4E1D-8042-4C59AC6E01AE}"/>
              </a:ext>
            </a:extLst>
          </p:cNvPr>
          <p:cNvSpPr/>
          <p:nvPr/>
        </p:nvSpPr>
        <p:spPr>
          <a:xfrm>
            <a:off x="565150" y="5243928"/>
            <a:ext cx="2044700" cy="154624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AEFE61A-5863-4A77-B4EA-B489B808E33E}"/>
              </a:ext>
            </a:extLst>
          </p:cNvPr>
          <p:cNvSpPr/>
          <p:nvPr/>
        </p:nvSpPr>
        <p:spPr>
          <a:xfrm>
            <a:off x="565150" y="5813805"/>
            <a:ext cx="2044700" cy="154624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16F4C6D-3204-46F3-A4F9-9ADAF13E2F28}"/>
              </a:ext>
            </a:extLst>
          </p:cNvPr>
          <p:cNvSpPr/>
          <p:nvPr/>
        </p:nvSpPr>
        <p:spPr>
          <a:xfrm>
            <a:off x="565150" y="6076917"/>
            <a:ext cx="2044700" cy="154624"/>
          </a:xfrm>
          <a:prstGeom prst="rect">
            <a:avLst/>
          </a:prstGeom>
          <a:noFill/>
          <a:ln w="28575">
            <a:solidFill>
              <a:srgbClr val="0640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0124A13A-2ED6-4B1E-8BBC-95A55CD48DDF}"/>
              </a:ext>
            </a:extLst>
          </p:cNvPr>
          <p:cNvCxnSpPr>
            <a:endCxn id="8" idx="1"/>
          </p:cNvCxnSpPr>
          <p:nvPr/>
        </p:nvCxnSpPr>
        <p:spPr>
          <a:xfrm>
            <a:off x="2609850" y="2552700"/>
            <a:ext cx="3727057" cy="95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5B7B9A4-E913-43AA-B9AC-F9139517401F}"/>
              </a:ext>
            </a:extLst>
          </p:cNvPr>
          <p:cNvSpPr txBox="1"/>
          <p:nvPr/>
        </p:nvSpPr>
        <p:spPr>
          <a:xfrm>
            <a:off x="7572375" y="2880139"/>
            <a:ext cx="27943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Century Gothic" panose="020B0502020202020204" pitchFamily="34" charset="0"/>
              </a:rPr>
              <a:t>Функция </a:t>
            </a:r>
            <a:r>
              <a:rPr lang="en-US" sz="2400" dirty="0">
                <a:latin typeface="Century Gothic" panose="020B0502020202020204" pitchFamily="34" charset="0"/>
              </a:rPr>
              <a:t>Dropout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EDFBAE5-DFD2-438B-B369-9D1C4C50E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5095" y="3516197"/>
            <a:ext cx="6223694" cy="106694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8212C45-E280-46ED-8403-35930322B9D9}"/>
              </a:ext>
            </a:extLst>
          </p:cNvPr>
          <p:cNvSpPr txBox="1"/>
          <p:nvPr/>
        </p:nvSpPr>
        <p:spPr>
          <a:xfrm>
            <a:off x="6859634" y="4625847"/>
            <a:ext cx="42146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latin typeface="Century Gothic" panose="020B0502020202020204" pitchFamily="34" charset="0"/>
              </a:rPr>
              <a:t>Точность нейронной сети </a:t>
            </a:r>
          </a:p>
          <a:p>
            <a:pPr algn="ctr"/>
            <a:r>
              <a:rPr lang="ru-RU" sz="2400" dirty="0">
                <a:latin typeface="Century Gothic" panose="020B0502020202020204" pitchFamily="34" charset="0"/>
              </a:rPr>
              <a:t>в конце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937109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F83154-A04F-45C4-B485-CFC144A23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E1975-2ADB-4980-B62B-468780706D95}" type="slidenum">
              <a:rPr lang="ru-RU" smtClean="0"/>
              <a:t>17</a:t>
            </a:fld>
            <a:endParaRPr lang="ru-RU"/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6" name="Интерактивное оглавление 5">
                <a:extLst>
                  <a:ext uri="{FF2B5EF4-FFF2-40B4-BE49-F238E27FC236}">
                    <a16:creationId xmlns:a16="http://schemas.microsoft.com/office/drawing/2014/main" id="{2E1C31FB-AF4A-41A2-ABD7-BFC03339CED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11866246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CE165F83-0844-4EAE-A5FD-C06D50383675}" offsetFactorX="-1897" offsetFactorY="3629">
                    <psuz:zmPr id="{797759C1-6C61-498B-A0ED-39B6096D18AA}" transitionDur="5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47288" y="941383"/>
                          <a:ext cx="4732020" cy="266176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5FD00CE-69DC-4FAD-8BA3-CEC1761AE1E5}" offsetFactorX="4338" offsetFactorY="3629">
                    <psuz:zmPr id="{A5942CDF-1E52-4266-B862-1C16B8A825CC}" transitionDur="5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551800" y="941383"/>
                          <a:ext cx="4732020" cy="266176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6" name="Интерактивное оглавление 5">
                <a:extLst>
                  <a:ext uri="{FF2B5EF4-FFF2-40B4-BE49-F238E27FC236}">
                    <a16:creationId xmlns:a16="http://schemas.microsoft.com/office/drawing/2014/main" id="{2E1C31FB-AF4A-41A2-ABD7-BFC03339CED4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825625"/>
                <a:ext cx="10515600" cy="4351338"/>
                <a:chOff x="838200" y="1825625"/>
                <a:chExt cx="10515600" cy="4351338"/>
              </a:xfrm>
            </p:grpSpPr>
            <p:pic>
              <p:nvPicPr>
                <p:cNvPr id="2" name="Рисунок 2">
                  <a:hlinkClick r:id="rId4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185488" y="2767008"/>
                  <a:ext cx="4732020" cy="2661761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3" name="Рисунок 3">
                  <a:hlinkClick r:id="rId5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390000" y="2767008"/>
                  <a:ext cx="4732020" cy="2661761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8D51FA8-AC2F-48E0-94CD-D3D37BBE1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993" y="1327920"/>
            <a:ext cx="10052014" cy="51148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36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Результаты работы нейросети после улучшений</a:t>
            </a:r>
            <a:endParaRPr lang="ru-RU" sz="40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470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6DF81A2-7627-43C9-BE01-798FB00FD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200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37B6060-7C18-4E4F-A86A-6FFE300206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575" y="1175923"/>
            <a:ext cx="11792825" cy="518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163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6DF81A2-7627-43C9-BE01-798FB00FD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200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18EAC0A-BDD6-4756-B21F-347B97D00F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1924" y="1119188"/>
            <a:ext cx="11786475" cy="512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719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52B6BD-38B3-4D36-BF1F-253330A76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7932" y="944316"/>
            <a:ext cx="4716136" cy="818985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685BE29-1D6B-4A9D-9F7D-4D5161D75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57544" y="6363271"/>
            <a:ext cx="1881027" cy="365125"/>
          </a:xfrm>
        </p:spPr>
        <p:txBody>
          <a:bodyPr>
            <a:normAutofit fontScale="92500" lnSpcReduction="10000"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391F246-4E99-4237-A34F-4CF8D5DD4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190" y="2827394"/>
            <a:ext cx="2666967" cy="213444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15B7381-C749-44BB-B1A4-F21EBBA938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79" y="1819247"/>
            <a:ext cx="3320594" cy="415074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70B866F-D81C-4EFC-88D8-ED1799D0B2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247" y="1819247"/>
            <a:ext cx="3320594" cy="4150743"/>
          </a:xfrm>
          <a:prstGeom prst="rect">
            <a:avLst/>
          </a:prstGeom>
        </p:spPr>
      </p:pic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3A17D531-3241-4975-BDC9-1273CF4592C0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3914272" y="3428999"/>
            <a:ext cx="1296000" cy="468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089E7C59-EDC6-4580-9595-741BD498D4D0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3914273" y="3894619"/>
            <a:ext cx="1295999" cy="348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9AF3F9F9-F0B1-4BE3-8630-43615C2DDB96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7524750" y="3894619"/>
            <a:ext cx="8724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2490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0803B6-791E-4884-AD9C-599CBC4CC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993" y="1145040"/>
            <a:ext cx="10052014" cy="51148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36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Заключение</a:t>
            </a:r>
            <a:endParaRPr lang="ru-RU" sz="40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CC501F-4F0D-4D07-BDAC-7FFF8952F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200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fld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E89976-27D7-40CC-AE51-FF604FB30138}"/>
              </a:ext>
            </a:extLst>
          </p:cNvPr>
          <p:cNvSpPr txBox="1"/>
          <p:nvPr/>
        </p:nvSpPr>
        <p:spPr>
          <a:xfrm>
            <a:off x="313508" y="1801726"/>
            <a:ext cx="11016344" cy="4134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 hangingPunct="0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None/>
            </a:pPr>
            <a:r>
              <a:rPr lang="ru-RU" sz="1800" dirty="0">
                <a:latin typeface="Century Gothic" panose="020B0502020202020204" pitchFamily="34" charset="0"/>
                <a:cs typeface="Times New Roman" panose="02020603050405020304" pitchFamily="18" charset="0"/>
              </a:rPr>
              <a:t>В процессе выполнения выпускной квалификационной работы были получены следующие результаты:</a:t>
            </a:r>
          </a:p>
          <a:p>
            <a:pPr marL="0" indent="0" algn="just" hangingPunct="0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None/>
            </a:pPr>
            <a:endParaRPr lang="ru-RU" sz="1800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pPr marL="285750" indent="-285750" algn="just" hangingPunct="0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ru-RU" sz="1800" dirty="0">
                <a:latin typeface="Century Gothic" panose="020B0502020202020204" pitchFamily="34" charset="0"/>
                <a:cs typeface="Times New Roman" panose="02020603050405020304" pitchFamily="18" charset="0"/>
              </a:rPr>
              <a:t>После изучения  литературы было сформировано понимание о работе нейронных сетей</a:t>
            </a:r>
          </a:p>
          <a:p>
            <a:pPr marL="285750" indent="-285750" algn="just" hangingPunct="0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ru-RU" sz="1800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pPr marL="285750" indent="-285750" algn="just" hangingPunct="0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ru-RU" sz="1800" dirty="0">
                <a:latin typeface="Century Gothic" panose="020B0502020202020204" pitchFamily="34" charset="0"/>
                <a:cs typeface="Times New Roman" panose="02020603050405020304" pitchFamily="18" charset="0"/>
              </a:rPr>
              <a:t>Для задачи восстановления изображения были проделаны тесты </a:t>
            </a: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с архитектурой нейронной сети </a:t>
            </a:r>
            <a:r>
              <a:rPr lang="en-US" dirty="0">
                <a:latin typeface="Century Gothic" panose="020B0502020202020204" pitchFamily="34" charset="0"/>
                <a:cs typeface="Times New Roman" panose="02020603050405020304" pitchFamily="18" charset="0"/>
              </a:rPr>
              <a:t>VGG19</a:t>
            </a:r>
          </a:p>
          <a:p>
            <a:pPr marL="285750" indent="-285750" algn="just" hangingPunct="0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sz="1800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pPr marL="285750" indent="-285750" algn="just" hangingPunct="0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Построенная собственная нейронная сеть для решения поставленной задачи</a:t>
            </a:r>
          </a:p>
          <a:p>
            <a:pPr marL="285750" indent="-285750" algn="just" hangingPunct="0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ru-RU" sz="1800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pPr marL="285750" indent="-285750" algn="just" hangingPunct="0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После получения неудовлетворительных результатов архитектура нейронной сети была усовершенствована. </a:t>
            </a:r>
            <a:endParaRPr lang="ru-RU" sz="1800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8777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AB5F3F-0190-4A72-8F61-A2DAA9BB4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750820"/>
            <a:ext cx="9875520" cy="1356360"/>
          </a:xfrm>
        </p:spPr>
        <p:txBody>
          <a:bodyPr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6DF81A2-7627-43C9-BE01-798FB00FD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200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422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03C19C-3969-4EB7-818E-B3AD3D8F3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424" y="1053656"/>
            <a:ext cx="10019152" cy="584824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Цель и задачи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F8A415-F346-449F-9A08-956B8824D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737" y="1638480"/>
            <a:ext cx="11680526" cy="5082994"/>
          </a:xfrm>
        </p:spPr>
        <p:txBody>
          <a:bodyPr anchor="ctr">
            <a:noAutofit/>
          </a:bodyPr>
          <a:lstStyle/>
          <a:p>
            <a:pPr algn="just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</a:pPr>
            <a:r>
              <a:rPr lang="ru-RU" sz="24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Цель работы</a:t>
            </a:r>
            <a:r>
              <a:rPr lang="ru-RU" sz="2400" dirty="0">
                <a:latin typeface="Century Gothic" panose="020B0502020202020204" pitchFamily="34" charset="0"/>
                <a:cs typeface="Times New Roman" panose="02020603050405020304" pitchFamily="18" charset="0"/>
              </a:rPr>
              <a:t>: разработка нейронной сети для задачи восстановления изображения путём подавления шумов и затемнений.</a:t>
            </a:r>
          </a:p>
          <a:p>
            <a:pPr algn="just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</a:pPr>
            <a:r>
              <a:rPr lang="ru-RU" sz="24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Задачи работы:</a:t>
            </a:r>
          </a:p>
          <a:p>
            <a:pPr marL="216000" indent="360000" algn="just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</a:pPr>
            <a:r>
              <a:rPr lang="ru-RU" sz="2400" dirty="0">
                <a:latin typeface="Century Gothic" panose="020B0502020202020204" pitchFamily="34" charset="0"/>
                <a:cs typeface="Times New Roman" panose="02020603050405020304" pitchFamily="18" charset="0"/>
              </a:rPr>
              <a:t>Изучить научную литературу и выработать представление о работе нейронных сетей.</a:t>
            </a:r>
          </a:p>
          <a:p>
            <a:pPr marL="216000" indent="360000" algn="just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</a:pPr>
            <a:r>
              <a:rPr lang="ru-RU" sz="2400" dirty="0">
                <a:latin typeface="Century Gothic" panose="020B0502020202020204" pitchFamily="34" charset="0"/>
                <a:cs typeface="Times New Roman" panose="02020603050405020304" pitchFamily="18" charset="0"/>
              </a:rPr>
              <a:t>Определиться с типом нейронной сети, наиболее пригодной для задачи восстановления изображения.</a:t>
            </a:r>
          </a:p>
          <a:p>
            <a:pPr marL="216000" indent="360000" algn="just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</a:pPr>
            <a:r>
              <a:rPr lang="ru-RU" sz="2400" dirty="0">
                <a:latin typeface="Century Gothic" panose="020B0502020202020204" pitchFamily="34" charset="0"/>
                <a:cs typeface="Times New Roman" panose="02020603050405020304" pitchFamily="18" charset="0"/>
              </a:rPr>
              <a:t>Реализовать собственную нейросеть на языке программирования </a:t>
            </a:r>
            <a:r>
              <a:rPr lang="en-US" sz="2400" dirty="0">
                <a:latin typeface="Century Gothic" panose="020B0502020202020204" pitchFamily="34" charset="0"/>
                <a:cs typeface="Times New Roman" panose="02020603050405020304" pitchFamily="18" charset="0"/>
              </a:rPr>
              <a:t>Python</a:t>
            </a:r>
            <a:r>
              <a:rPr lang="ru-RU" sz="2400" dirty="0">
                <a:latin typeface="Century Gothic" panose="020B0502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216000" indent="360000" algn="just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</a:pPr>
            <a:r>
              <a:rPr lang="ru-RU" sz="2400" dirty="0">
                <a:latin typeface="Century Gothic" panose="020B0502020202020204" pitchFamily="34" charset="0"/>
                <a:cs typeface="Times New Roman" panose="02020603050405020304" pitchFamily="18" charset="0"/>
              </a:rPr>
              <a:t>Провести тесты и проанализировать полученные результаты.  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09EFB9B-AE65-4D42-8DAD-BCD0C6F1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3063" y="6356349"/>
            <a:ext cx="2743200" cy="365125"/>
          </a:xfrm>
        </p:spPr>
        <p:txBody>
          <a:bodyPr>
            <a:normAutofit fontScale="92500" lnSpcReduction="20000"/>
          </a:bodyPr>
          <a:lstStyle/>
          <a:p>
            <a:fld id="{6ABE1975-2ADB-4980-B62B-468780706D95}" type="slidenum">
              <a:rPr lang="ru-RU" sz="22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640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9BBF6-4A47-4BA8-A27B-2CD2D073F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561" y="1049548"/>
            <a:ext cx="10008878" cy="559367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Этапы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34AF39-5D6B-41A4-8B2B-09108B522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333935"/>
            <a:ext cx="11453907" cy="4585538"/>
          </a:xfrm>
        </p:spPr>
        <p:txBody>
          <a:bodyPr anchor="ctr">
            <a:normAutofit/>
          </a:bodyPr>
          <a:lstStyle/>
          <a:p>
            <a:pPr algn="just">
              <a:lnSpc>
                <a:spcPct val="250000"/>
              </a:lnSpc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Изучение литературы</a:t>
            </a:r>
          </a:p>
          <a:p>
            <a:pPr algn="just">
              <a:lnSpc>
                <a:spcPct val="250000"/>
              </a:lnSpc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Подготовка изображения</a:t>
            </a:r>
          </a:p>
          <a:p>
            <a:pPr algn="just">
              <a:lnSpc>
                <a:spcPct val="250000"/>
              </a:lnSpc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Работа с архитектурой </a:t>
            </a:r>
            <a:r>
              <a:rPr lang="en-US" dirty="0">
                <a:latin typeface="Century Gothic" panose="020B0502020202020204" pitchFamily="34" charset="0"/>
                <a:cs typeface="Times New Roman" panose="02020603050405020304" pitchFamily="18" charset="0"/>
              </a:rPr>
              <a:t>VGG19</a:t>
            </a:r>
          </a:p>
          <a:p>
            <a:pPr algn="just">
              <a:lnSpc>
                <a:spcPct val="250000"/>
              </a:lnSpc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Построение нейросети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1BE497A-4552-48D9-B58D-0A37386F5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5919" y="6359197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184FB5-B056-4C83-B53D-E8AFE78F0E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162" y="1683630"/>
            <a:ext cx="812412" cy="812412"/>
          </a:xfrm>
          <a:prstGeom prst="rect">
            <a:avLst/>
          </a:prstGeom>
        </p:spPr>
      </p:pic>
      <p:pic>
        <p:nvPicPr>
          <p:cNvPr id="11" name="!!Кот">
            <a:extLst>
              <a:ext uri="{FF2B5EF4-FFF2-40B4-BE49-F238E27FC236}">
                <a16:creationId xmlns:a16="http://schemas.microsoft.com/office/drawing/2014/main" id="{846C8A1D-7EA6-48C2-8B11-F482A3DB4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162" y="2697312"/>
            <a:ext cx="818672" cy="102334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B72F7A7-247A-4AC9-AE40-64C8DF16B8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941" y="3775898"/>
            <a:ext cx="1086853" cy="1086853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A1FE4FA-2C95-45F7-9CC9-B0E26881D1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162" y="5082613"/>
            <a:ext cx="812412" cy="881174"/>
          </a:xfrm>
          <a:prstGeom prst="rect">
            <a:avLst/>
          </a:prstGeom>
        </p:spPr>
      </p:pic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564DE32F-C2F0-475D-B4F8-66C44B10D7E4}"/>
              </a:ext>
            </a:extLst>
          </p:cNvPr>
          <p:cNvCxnSpPr/>
          <p:nvPr/>
        </p:nvCxnSpPr>
        <p:spPr>
          <a:xfrm flipH="1">
            <a:off x="369046" y="2572242"/>
            <a:ext cx="10662289" cy="0"/>
          </a:xfrm>
          <a:prstGeom prst="line">
            <a:avLst/>
          </a:prstGeom>
          <a:ln w="19050">
            <a:solidFill>
              <a:srgbClr val="2671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004E00F0-16C9-4F8C-89A2-EC2FC107A816}"/>
              </a:ext>
            </a:extLst>
          </p:cNvPr>
          <p:cNvCxnSpPr/>
          <p:nvPr/>
        </p:nvCxnSpPr>
        <p:spPr>
          <a:xfrm flipH="1">
            <a:off x="369046" y="3775898"/>
            <a:ext cx="10662289" cy="0"/>
          </a:xfrm>
          <a:prstGeom prst="line">
            <a:avLst/>
          </a:prstGeom>
          <a:ln w="19050">
            <a:solidFill>
              <a:srgbClr val="2671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A92CA96F-A0B6-4E07-8D80-125B17921941}"/>
              </a:ext>
            </a:extLst>
          </p:cNvPr>
          <p:cNvCxnSpPr/>
          <p:nvPr/>
        </p:nvCxnSpPr>
        <p:spPr>
          <a:xfrm flipH="1">
            <a:off x="369045" y="4937948"/>
            <a:ext cx="10662289" cy="0"/>
          </a:xfrm>
          <a:prstGeom prst="line">
            <a:avLst/>
          </a:prstGeom>
          <a:ln w="19050">
            <a:solidFill>
              <a:srgbClr val="2671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FE693510-E7D3-4421-9CF1-34299D950335}"/>
              </a:ext>
            </a:extLst>
          </p:cNvPr>
          <p:cNvCxnSpPr/>
          <p:nvPr/>
        </p:nvCxnSpPr>
        <p:spPr>
          <a:xfrm flipH="1">
            <a:off x="369044" y="6195248"/>
            <a:ext cx="10662289" cy="0"/>
          </a:xfrm>
          <a:prstGeom prst="line">
            <a:avLst/>
          </a:prstGeom>
          <a:ln w="19050">
            <a:solidFill>
              <a:srgbClr val="2671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813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9BBF6-4A47-4BA8-A27B-2CD2D073F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561" y="1049548"/>
            <a:ext cx="10008878" cy="559367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Этапы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34AF39-5D6B-41A4-8B2B-09108B522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333935"/>
            <a:ext cx="11453907" cy="4585538"/>
          </a:xfrm>
        </p:spPr>
        <p:txBody>
          <a:bodyPr anchor="ctr">
            <a:normAutofit/>
          </a:bodyPr>
          <a:lstStyle/>
          <a:p>
            <a:pPr algn="just">
              <a:lnSpc>
                <a:spcPct val="250000"/>
              </a:lnSpc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Изучение литературы</a:t>
            </a:r>
          </a:p>
          <a:p>
            <a:pPr algn="just">
              <a:lnSpc>
                <a:spcPct val="250000"/>
              </a:lnSpc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Подготовка изображения</a:t>
            </a:r>
          </a:p>
          <a:p>
            <a:pPr algn="just">
              <a:lnSpc>
                <a:spcPct val="250000"/>
              </a:lnSpc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Работа с архитектурой </a:t>
            </a:r>
            <a:r>
              <a:rPr lang="en-US" dirty="0">
                <a:latin typeface="Century Gothic" panose="020B0502020202020204" pitchFamily="34" charset="0"/>
                <a:cs typeface="Times New Roman" panose="02020603050405020304" pitchFamily="18" charset="0"/>
              </a:rPr>
              <a:t>VGG19</a:t>
            </a:r>
          </a:p>
          <a:p>
            <a:pPr algn="just">
              <a:lnSpc>
                <a:spcPct val="250000"/>
              </a:lnSpc>
            </a:pP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Построение нейросети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1BE497A-4552-48D9-B58D-0A37386F5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5919" y="6359197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184FB5-B056-4C83-B53D-E8AFE78F0E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162" y="1683630"/>
            <a:ext cx="812412" cy="812412"/>
          </a:xfrm>
          <a:prstGeom prst="rect">
            <a:avLst/>
          </a:prstGeom>
        </p:spPr>
      </p:pic>
      <p:pic>
        <p:nvPicPr>
          <p:cNvPr id="12" name="!!Кот">
            <a:extLst>
              <a:ext uri="{FF2B5EF4-FFF2-40B4-BE49-F238E27FC236}">
                <a16:creationId xmlns:a16="http://schemas.microsoft.com/office/drawing/2014/main" id="{9653653E-30E0-4612-9F79-09E70929AA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162" y="2697312"/>
            <a:ext cx="818672" cy="1023340"/>
          </a:xfrm>
          <a:prstGeom prst="rect">
            <a:avLst/>
          </a:prstGeom>
        </p:spPr>
      </p:pic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50AD040-3DA4-4FC3-8155-AE7EA7343940}"/>
              </a:ext>
            </a:extLst>
          </p:cNvPr>
          <p:cNvCxnSpPr/>
          <p:nvPr/>
        </p:nvCxnSpPr>
        <p:spPr>
          <a:xfrm flipH="1">
            <a:off x="369046" y="2572242"/>
            <a:ext cx="10662289" cy="0"/>
          </a:xfrm>
          <a:prstGeom prst="line">
            <a:avLst/>
          </a:prstGeom>
          <a:ln w="19050">
            <a:solidFill>
              <a:srgbClr val="2671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EE4DB806-5A17-4320-A3BB-B28D4E82BE67}"/>
              </a:ext>
            </a:extLst>
          </p:cNvPr>
          <p:cNvCxnSpPr/>
          <p:nvPr/>
        </p:nvCxnSpPr>
        <p:spPr>
          <a:xfrm flipH="1">
            <a:off x="369046" y="3775898"/>
            <a:ext cx="10662289" cy="0"/>
          </a:xfrm>
          <a:prstGeom prst="line">
            <a:avLst/>
          </a:prstGeom>
          <a:ln w="19050">
            <a:solidFill>
              <a:srgbClr val="2671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F69B74CC-7D99-457E-8ED3-95DF0550D96B}"/>
              </a:ext>
            </a:extLst>
          </p:cNvPr>
          <p:cNvCxnSpPr/>
          <p:nvPr/>
        </p:nvCxnSpPr>
        <p:spPr>
          <a:xfrm flipH="1">
            <a:off x="369045" y="4937948"/>
            <a:ext cx="10662289" cy="0"/>
          </a:xfrm>
          <a:prstGeom prst="line">
            <a:avLst/>
          </a:prstGeom>
          <a:ln w="19050">
            <a:solidFill>
              <a:srgbClr val="2671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685A97C2-21D0-4E44-BCC4-EBF8591F751E}"/>
              </a:ext>
            </a:extLst>
          </p:cNvPr>
          <p:cNvCxnSpPr/>
          <p:nvPr/>
        </p:nvCxnSpPr>
        <p:spPr>
          <a:xfrm flipH="1">
            <a:off x="369044" y="6195248"/>
            <a:ext cx="10662289" cy="0"/>
          </a:xfrm>
          <a:prstGeom prst="line">
            <a:avLst/>
          </a:prstGeom>
          <a:ln w="19050">
            <a:solidFill>
              <a:srgbClr val="2671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384D97A-FBAE-4EA5-A57E-9006D317E1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941" y="3775898"/>
            <a:ext cx="1086853" cy="1086853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03DEF11-1745-4985-9F90-4016E5D11C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162" y="5082613"/>
            <a:ext cx="812412" cy="88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07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FC2A77-E0E9-4AF5-8F8D-7CEB027813E9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083013" y="1043365"/>
            <a:ext cx="10025973" cy="533643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Изучение литературы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50DF63C-2E96-4CE5-9528-5DF86BEF7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839" y="6408084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EC75E61-B31D-4E88-8F47-0E34FE933384}"/>
              </a:ext>
            </a:extLst>
          </p:cNvPr>
          <p:cNvSpPr/>
          <p:nvPr/>
        </p:nvSpPr>
        <p:spPr>
          <a:xfrm>
            <a:off x="1724528" y="4963025"/>
            <a:ext cx="3633366" cy="1167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Century Gothic" panose="020B0502020202020204" pitchFamily="34" charset="0"/>
              </a:rPr>
              <a:t>Разновидности нейронных сетей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7BD73A9-EC3E-4CD8-88E8-CB08361394A4}"/>
              </a:ext>
            </a:extLst>
          </p:cNvPr>
          <p:cNvSpPr/>
          <p:nvPr/>
        </p:nvSpPr>
        <p:spPr>
          <a:xfrm>
            <a:off x="6497223" y="4963025"/>
            <a:ext cx="3633366" cy="1167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Century Gothic" panose="020B0502020202020204" pitchFamily="34" charset="0"/>
              </a:rPr>
              <a:t>Функции активации для работы нейронных сетей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8FB995D-EAD9-48DF-BE99-A18D88447DB7}"/>
              </a:ext>
            </a:extLst>
          </p:cNvPr>
          <p:cNvSpPr/>
          <p:nvPr/>
        </p:nvSpPr>
        <p:spPr>
          <a:xfrm>
            <a:off x="296950" y="2845468"/>
            <a:ext cx="3633366" cy="1167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Century Gothic" panose="020B0502020202020204" pitchFamily="34" charset="0"/>
              </a:rPr>
              <a:t>История развития нейронных сетей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2ACCF39-0059-4BAD-BA64-AF5FB971BB95}"/>
              </a:ext>
            </a:extLst>
          </p:cNvPr>
          <p:cNvSpPr/>
          <p:nvPr/>
        </p:nvSpPr>
        <p:spPr>
          <a:xfrm>
            <a:off x="8141539" y="2861946"/>
            <a:ext cx="3633366" cy="1167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Century Gothic" panose="020B0502020202020204" pitchFamily="34" charset="0"/>
              </a:rPr>
              <a:t>Принципы работы искусственных нейронных сетей</a:t>
            </a:r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89A63E38-0ABD-4684-8922-67D174FC67BB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 flipH="1">
            <a:off x="2113633" y="1577008"/>
            <a:ext cx="3982367" cy="12684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B1447E6C-BA62-4267-9DB0-18FAC38C2FCA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>
            <a:off x="6096000" y="1577008"/>
            <a:ext cx="3862222" cy="1284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7E41C89A-DF75-48B6-82C7-E72F695BF509}"/>
              </a:ext>
            </a:extLst>
          </p:cNvPr>
          <p:cNvCxnSpPr>
            <a:cxnSpLocks/>
            <a:stCxn id="2" idx="2"/>
            <a:endCxn id="6" idx="0"/>
          </p:cNvCxnSpPr>
          <p:nvPr/>
        </p:nvCxnSpPr>
        <p:spPr>
          <a:xfrm>
            <a:off x="6096000" y="1577008"/>
            <a:ext cx="2217906" cy="33860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EA48AA4F-CA31-4F39-AAD7-BDB744C00345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H="1">
            <a:off x="3541211" y="1577008"/>
            <a:ext cx="2554789" cy="33860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658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D2AB9C-59AF-4B85-A20D-432AE2530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619" y="1033097"/>
            <a:ext cx="9996757" cy="577456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36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Подготовка изображения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6456C17-F1C3-4823-A2F0-506A48EA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645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ru-RU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CBEE03-79EF-4B59-AEB0-DC4554365E91}"/>
              </a:ext>
            </a:extLst>
          </p:cNvPr>
          <p:cNvSpPr txBox="1"/>
          <p:nvPr/>
        </p:nvSpPr>
        <p:spPr>
          <a:xfrm>
            <a:off x="6076289" y="2166440"/>
            <a:ext cx="5410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Century Gothic" panose="020B0502020202020204" pitchFamily="34" charset="0"/>
              </a:rPr>
              <a:t>Изображение размером 500х500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05F57-9058-42E1-BD9E-7237217F9807}"/>
              </a:ext>
            </a:extLst>
          </p:cNvPr>
          <p:cNvSpPr txBox="1"/>
          <p:nvPr/>
        </p:nvSpPr>
        <p:spPr>
          <a:xfrm>
            <a:off x="336883" y="2189480"/>
            <a:ext cx="4860758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Century Gothic" panose="020B0502020202020204" pitchFamily="34" charset="0"/>
              </a:rPr>
              <a:t>Для выборки необходимы: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latin typeface="Century Gothic" panose="020B0502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entury Gothic" panose="020B0502020202020204" pitchFamily="34" charset="0"/>
              </a:rPr>
              <a:t>Оригинальное изображение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latin typeface="Century Gothic" panose="020B0502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entury Gothic" panose="020B0502020202020204" pitchFamily="34" charset="0"/>
              </a:rPr>
              <a:t>Изображение с наложением шума и затемнения</a:t>
            </a: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6DCEA65F-524B-4E1F-999C-F3367FA89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571" y="2653474"/>
            <a:ext cx="3219048" cy="3171429"/>
          </a:xfrm>
        </p:spPr>
      </p:pic>
    </p:spTree>
    <p:extLst>
      <p:ext uri="{BB962C8B-B14F-4D97-AF65-F5344CB8AC3E}">
        <p14:creationId xmlns:p14="http://schemas.microsoft.com/office/powerpoint/2010/main" val="3459502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C6AF9B-F0C0-4313-8834-5388AC2C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646" y="1033575"/>
            <a:ext cx="9994708" cy="559082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Наложение шума и затемнения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31AF035-B185-48C8-9808-498D0AD0F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1297" y="6356350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8639F58-EABA-4855-8933-035DD09DE6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05" y="1592657"/>
            <a:ext cx="10590575" cy="514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572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B17B0D-8DB6-4FD6-8D53-5DC406D16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539" y="1045903"/>
            <a:ext cx="10002922" cy="574432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Архитектура </a:t>
            </a:r>
            <a:r>
              <a:rPr lang="en-US" sz="3200" b="1" dirty="0">
                <a:latin typeface="Century Gothic" panose="020B0502020202020204" pitchFamily="34" charset="0"/>
                <a:cs typeface="Times New Roman" panose="02020603050405020304" pitchFamily="18" charset="0"/>
              </a:rPr>
              <a:t>VGG19</a:t>
            </a:r>
            <a:endParaRPr lang="ru-RU" sz="3200" b="1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D354570-6899-4047-B26A-14EAB65E9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5473" y="6356349"/>
            <a:ext cx="2743200" cy="365125"/>
          </a:xfrm>
        </p:spPr>
        <p:txBody>
          <a:bodyPr>
            <a:noAutofit/>
          </a:bodyPr>
          <a:lstStyle/>
          <a:p>
            <a:fld id="{6ABE1975-2ADB-4980-B62B-468780706D95}" type="slidenum">
              <a:rPr lang="ru-RU" sz="19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7FB560-EAB9-4632-8B62-F3FAF5CC1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25" y="1502543"/>
            <a:ext cx="10746377" cy="497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365214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rgbClr val="06408A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4685</TotalTime>
  <Words>314</Words>
  <Application>Microsoft Office PowerPoint</Application>
  <PresentationFormat>Широкоэкранный</PresentationFormat>
  <Paragraphs>94</Paragraphs>
  <Slides>21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Century Gothic</vt:lpstr>
      <vt:lpstr>Times New Roman</vt:lpstr>
      <vt:lpstr>Тема Office</vt:lpstr>
      <vt:lpstr>  Выпускная квалификационная работа на тему:  «Восстановление изображения с помощью нейронных сетей»</vt:lpstr>
      <vt:lpstr>Введение</vt:lpstr>
      <vt:lpstr>Цель и задачи работы</vt:lpstr>
      <vt:lpstr>Этапы работы</vt:lpstr>
      <vt:lpstr>Этапы работы</vt:lpstr>
      <vt:lpstr>Изучение литературы</vt:lpstr>
      <vt:lpstr>Подготовка изображения</vt:lpstr>
      <vt:lpstr>Наложение шума и затемнения</vt:lpstr>
      <vt:lpstr>Архитектура VGG19</vt:lpstr>
      <vt:lpstr>Результат работы VGG19 </vt:lpstr>
      <vt:lpstr>Построение нейронной сети </vt:lpstr>
      <vt:lpstr>Архитектура разрабатываемой нейронной сети </vt:lpstr>
      <vt:lpstr>Результаты работы нейросети </vt:lpstr>
      <vt:lpstr>Презентация PowerPoint</vt:lpstr>
      <vt:lpstr>Презентация PowerPoint</vt:lpstr>
      <vt:lpstr>Улучшение нейронной сети</vt:lpstr>
      <vt:lpstr>Результаты работы нейросети после улучшений</vt:lpstr>
      <vt:lpstr>Презентация PowerPoint</vt:lpstr>
      <vt:lpstr>Презентация PowerPoint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Прогнозирование дебитов нефти с помощью кривых обводнения</dc:title>
  <dc:creator>Даша Покатаева</dc:creator>
  <cp:lastModifiedBy>Никита Борисов</cp:lastModifiedBy>
  <cp:revision>147</cp:revision>
  <dcterms:created xsi:type="dcterms:W3CDTF">2021-05-26T19:33:02Z</dcterms:created>
  <dcterms:modified xsi:type="dcterms:W3CDTF">2022-06-15T15:53:43Z</dcterms:modified>
</cp:coreProperties>
</file>

<file path=docProps/thumbnail.jpeg>
</file>